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60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444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316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43176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89807" y="410369"/>
            <a:ext cx="9544397" cy="986170"/>
          </a:xfrm>
        </p:spPr>
        <p:txBody>
          <a:bodyPr/>
          <a:lstStyle/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189806" y="1576084"/>
            <a:ext cx="11564389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6288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97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31941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10250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3230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61008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45020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90441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B70F89-ED1F-4E4D-B61C-FB246E1B1E6D}" type="datetimeFigureOut">
              <a:rPr lang="ko-KR" altLang="en-US" smtClean="0"/>
              <a:t>2024-01-22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ACDE7-2905-4695-867D-10EE541E1810}" type="slidenum">
              <a:rPr lang="ko-KR" altLang="en-US" smtClean="0"/>
              <a:t>‹#›</a:t>
            </a:fld>
            <a:endParaRPr lang="ko-KR" altLang="en-US"/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4135" y="199795"/>
            <a:ext cx="2031746" cy="50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26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875928" y="1033587"/>
            <a:ext cx="7389183" cy="1141442"/>
          </a:xfrm>
        </p:spPr>
        <p:txBody>
          <a:bodyPr>
            <a:normAutofit fontScale="90000"/>
          </a:bodyPr>
          <a:lstStyle/>
          <a:p>
            <a:r>
              <a:rPr lang="en-US" altLang="ko-KR" b="1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POPs</a:t>
            </a:r>
            <a:r>
              <a:rPr lang="en-US" altLang="ko-KR" b="1" dirty="0" smtClean="0">
                <a:solidFill>
                  <a:srgbClr val="0070C0"/>
                </a:solidFill>
                <a:latin typeface="Calisto MT" panose="02040603050505030304" pitchFamily="18" charset="0"/>
              </a:rPr>
              <a:t> Plus </a:t>
            </a:r>
            <a:r>
              <a:rPr lang="en-US" altLang="ko-KR" sz="1400" b="1" dirty="0" smtClean="0"/>
              <a:t>(Window 7, 10 </a:t>
            </a:r>
            <a:r>
              <a:rPr lang="ko-KR" altLang="en-US" sz="1400" b="1" dirty="0" smtClean="0"/>
              <a:t>설치가능</a:t>
            </a:r>
            <a:r>
              <a:rPr lang="en-US" altLang="ko-KR" sz="1400" b="1" dirty="0" smtClean="0"/>
              <a:t>) (</a:t>
            </a:r>
            <a:r>
              <a:rPr lang="ko-KR" altLang="en-US" sz="1400" b="1" dirty="0" smtClean="0"/>
              <a:t>전체 </a:t>
            </a:r>
            <a:r>
              <a:rPr lang="en-US" altLang="ko-KR" sz="1400" b="1" dirty="0" smtClean="0"/>
              <a:t>VAN </a:t>
            </a:r>
            <a:r>
              <a:rPr lang="ko-KR" altLang="en-US" sz="1400" b="1" dirty="0" smtClean="0"/>
              <a:t>공통사용가능</a:t>
            </a:r>
            <a:r>
              <a:rPr lang="en-US" altLang="ko-KR" sz="1400" b="1" dirty="0" smtClean="0"/>
              <a:t>)</a:t>
            </a:r>
            <a:br>
              <a:rPr lang="en-US" altLang="ko-KR" sz="1400" b="1" dirty="0" smtClean="0"/>
            </a:br>
            <a:endParaRPr lang="ko-KR" altLang="en-US" sz="1400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534618" y="5424257"/>
            <a:ext cx="2462074" cy="1233996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Service Center</a:t>
            </a:r>
          </a:p>
          <a:p>
            <a:r>
              <a:rPr lang="en-US" altLang="ko-KR" b="1" spc="300" dirty="0" smtClean="0"/>
              <a:t>1899-8036</a:t>
            </a:r>
            <a:r>
              <a:rPr lang="en-US" altLang="ko-KR" b="1" spc="300" dirty="0"/>
              <a:t/>
            </a:r>
            <a:br>
              <a:rPr lang="en-US" altLang="ko-KR" b="1" spc="300" dirty="0"/>
            </a:br>
            <a:r>
              <a:rPr lang="en-US" altLang="ko-KR" sz="1800" dirty="0" smtClean="0"/>
              <a:t>www.</a:t>
            </a:r>
            <a:r>
              <a:rPr lang="en-US" altLang="ko-KR" sz="1800" b="1" dirty="0" smtClean="0">
                <a:solidFill>
                  <a:srgbClr val="0070C0"/>
                </a:solidFill>
              </a:rPr>
              <a:t>wavepos</a:t>
            </a:r>
            <a:r>
              <a:rPr lang="en-US" altLang="ko-KR" sz="1800" dirty="0" smtClean="0"/>
              <a:t>.co.kr</a:t>
            </a:r>
            <a:endParaRPr lang="ko-KR" altLang="en-US" sz="1600" spc="-1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4644" y="2743199"/>
            <a:ext cx="342931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1. POPs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설치방법</a:t>
            </a:r>
            <a:r>
              <a:rPr lang="en-US" altLang="ko-KR" sz="2800" dirty="0" smtClean="0">
                <a:solidFill>
                  <a:srgbClr val="0070C0"/>
                </a:solidFill>
              </a:rPr>
              <a:t/>
            </a:r>
            <a:br>
              <a:rPr lang="en-US" altLang="ko-KR" sz="2800" dirty="0" smtClean="0">
                <a:solidFill>
                  <a:srgbClr val="0070C0"/>
                </a:solidFill>
              </a:rPr>
            </a:br>
            <a:r>
              <a:rPr lang="en-US" altLang="ko-KR" sz="2800" dirty="0" smtClean="0">
                <a:solidFill>
                  <a:srgbClr val="0070C0"/>
                </a:solidFill>
              </a:rPr>
              <a:t> </a:t>
            </a:r>
            <a:br>
              <a:rPr lang="en-US" altLang="ko-KR" sz="2800" dirty="0" smtClean="0">
                <a:solidFill>
                  <a:srgbClr val="0070C0"/>
                </a:solidFill>
              </a:rPr>
            </a:br>
            <a:r>
              <a:rPr lang="en-US" altLang="ko-KR" sz="2800" dirty="0" smtClean="0">
                <a:solidFill>
                  <a:srgbClr val="0070C0"/>
                </a:solidFill>
              </a:rPr>
              <a:t>2.</a:t>
            </a:r>
            <a:r>
              <a:rPr lang="ko-KR" altLang="en-US" sz="2800" dirty="0">
                <a:solidFill>
                  <a:srgbClr val="0070C0"/>
                </a:solidFill>
              </a:rPr>
              <a:t> </a:t>
            </a:r>
            <a:r>
              <a:rPr lang="en-US" altLang="ko-KR" sz="2800" dirty="0" smtClean="0">
                <a:solidFill>
                  <a:srgbClr val="0070C0"/>
                </a:solidFill>
              </a:rPr>
              <a:t>VAN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설정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934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 POPs</a:t>
            </a:r>
            <a:r>
              <a:rPr lang="ko-KR" altLang="en-US" dirty="0" smtClean="0">
                <a:solidFill>
                  <a:srgbClr val="0070C0"/>
                </a:solidFill>
              </a:rPr>
              <a:t>가 정상적으로 설치가 되었습니다 </a:t>
            </a:r>
            <a:r>
              <a:rPr lang="en-US" altLang="ko-KR" dirty="0" smtClean="0">
                <a:solidFill>
                  <a:srgbClr val="0070C0"/>
                </a:solidFill>
              </a:rPr>
              <a:t>“</a:t>
            </a:r>
            <a:r>
              <a:rPr lang="ko-KR" altLang="en-US" dirty="0" smtClean="0">
                <a:solidFill>
                  <a:srgbClr val="0070C0"/>
                </a:solidFill>
              </a:rPr>
              <a:t>완료</a:t>
            </a:r>
            <a:r>
              <a:rPr lang="en-US" altLang="ko-KR" dirty="0" smtClean="0">
                <a:solidFill>
                  <a:srgbClr val="0070C0"/>
                </a:solidFill>
              </a:rPr>
              <a:t>“ </a:t>
            </a:r>
            <a:r>
              <a:rPr lang="ko-KR" altLang="en-US" dirty="0" smtClean="0">
                <a:solidFill>
                  <a:srgbClr val="0070C0"/>
                </a:solidFill>
              </a:rPr>
              <a:t>버튼을 클릭합니다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바탕화면에 </a:t>
            </a:r>
            <a:r>
              <a:rPr lang="en-US" altLang="ko-KR" dirty="0" smtClean="0">
                <a:solidFill>
                  <a:srgbClr val="0070C0"/>
                </a:solidFill>
              </a:rPr>
              <a:t>POPs </a:t>
            </a:r>
            <a:r>
              <a:rPr lang="ko-KR" altLang="en-US" dirty="0" smtClean="0">
                <a:solidFill>
                  <a:srgbClr val="0070C0"/>
                </a:solidFill>
              </a:rPr>
              <a:t>아이콘이 생성되면서 </a:t>
            </a:r>
            <a:r>
              <a:rPr lang="en-US" altLang="ko-KR" dirty="0" smtClean="0">
                <a:solidFill>
                  <a:srgbClr val="0070C0"/>
                </a:solidFill>
              </a:rPr>
              <a:t>POPs</a:t>
            </a:r>
            <a:r>
              <a:rPr lang="ko-KR" altLang="en-US" dirty="0" smtClean="0">
                <a:solidFill>
                  <a:srgbClr val="0070C0"/>
                </a:solidFill>
              </a:rPr>
              <a:t>가 정상적으로 설치되었습니다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6</a:t>
            </a:r>
            <a:r>
              <a:rPr lang="en-US" altLang="ko-KR" sz="2800" dirty="0" smtClean="0">
                <a:solidFill>
                  <a:srgbClr val="0070C0"/>
                </a:solidFill>
              </a:rPr>
              <a:t>. POPs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 완료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3" y="674140"/>
            <a:ext cx="7146524" cy="464358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9762" y="2069272"/>
            <a:ext cx="1762371" cy="14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75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534618" y="5424257"/>
            <a:ext cx="2462074" cy="1233996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Service Center</a:t>
            </a:r>
          </a:p>
          <a:p>
            <a:r>
              <a:rPr lang="en-US" altLang="ko-KR" b="1" spc="300" dirty="0" smtClean="0"/>
              <a:t>1899-8036</a:t>
            </a:r>
            <a:r>
              <a:rPr lang="en-US" altLang="ko-KR" b="1" spc="300" dirty="0"/>
              <a:t/>
            </a:r>
            <a:br>
              <a:rPr lang="en-US" altLang="ko-KR" b="1" spc="300" dirty="0"/>
            </a:br>
            <a:r>
              <a:rPr lang="en-US" altLang="ko-KR" sz="1800" dirty="0" smtClean="0"/>
              <a:t>www.</a:t>
            </a:r>
            <a:r>
              <a:rPr lang="en-US" altLang="ko-KR" sz="1800" b="1" dirty="0" smtClean="0">
                <a:solidFill>
                  <a:srgbClr val="0070C0"/>
                </a:solidFill>
              </a:rPr>
              <a:t>wavepos</a:t>
            </a:r>
            <a:r>
              <a:rPr lang="en-US" altLang="ko-KR" sz="1800" dirty="0" smtClean="0"/>
              <a:t>.co.kr</a:t>
            </a:r>
            <a:endParaRPr lang="ko-KR" altLang="en-US" sz="1600" spc="-1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0392" y="3266982"/>
            <a:ext cx="3722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2</a:t>
            </a:r>
            <a:r>
              <a:rPr lang="en-US" altLang="ko-KR" sz="2800" dirty="0" smtClean="0">
                <a:solidFill>
                  <a:srgbClr val="0070C0"/>
                </a:solidFill>
              </a:rPr>
              <a:t>. VAN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설정</a:t>
            </a:r>
            <a:r>
              <a:rPr lang="en-US" altLang="ko-KR" sz="2800" dirty="0" smtClean="0">
                <a:solidFill>
                  <a:srgbClr val="0070C0"/>
                </a:solidFill>
              </a:rPr>
              <a:t/>
            </a:r>
            <a:br>
              <a:rPr lang="en-US" altLang="ko-KR" sz="2800" dirty="0" smtClean="0">
                <a:solidFill>
                  <a:srgbClr val="0070C0"/>
                </a:solidFill>
              </a:rPr>
            </a:br>
            <a:r>
              <a:rPr lang="en-US" altLang="ko-KR" sz="2800" dirty="0" smtClean="0">
                <a:solidFill>
                  <a:srgbClr val="0070C0"/>
                </a:solidFill>
              </a:rPr>
              <a:t>    (</a:t>
            </a:r>
            <a:r>
              <a:rPr lang="ko-KR" altLang="en-US" sz="2800" dirty="0" smtClean="0">
                <a:solidFill>
                  <a:srgbClr val="0070C0"/>
                </a:solidFill>
              </a:rPr>
              <a:t>리더기 결제 설정</a:t>
            </a:r>
            <a:r>
              <a:rPr lang="en-US" altLang="ko-KR" sz="2800" dirty="0" smtClean="0">
                <a:solidFill>
                  <a:srgbClr val="0070C0"/>
                </a:solidFill>
              </a:rPr>
              <a:t>)</a:t>
            </a:r>
            <a:br>
              <a:rPr lang="en-US" altLang="ko-KR" sz="2800" dirty="0" smtClean="0">
                <a:solidFill>
                  <a:srgbClr val="0070C0"/>
                </a:solidFill>
              </a:rPr>
            </a:br>
            <a:r>
              <a:rPr lang="en-US" altLang="ko-KR" sz="2800" dirty="0" smtClean="0">
                <a:solidFill>
                  <a:srgbClr val="0070C0"/>
                </a:solidFill>
              </a:rPr>
              <a:t>    (</a:t>
            </a:r>
            <a:r>
              <a:rPr lang="ko-KR" altLang="en-US" sz="2800" dirty="0" smtClean="0">
                <a:solidFill>
                  <a:srgbClr val="0070C0"/>
                </a:solidFill>
              </a:rPr>
              <a:t>단말기 연동 설정</a:t>
            </a:r>
            <a:r>
              <a:rPr lang="en-US" altLang="ko-KR" sz="2800" dirty="0" smtClean="0">
                <a:solidFill>
                  <a:srgbClr val="0070C0"/>
                </a:solidFill>
              </a:rPr>
              <a:t>)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sp>
        <p:nvSpPr>
          <p:cNvPr id="5" name="제목 1"/>
          <p:cNvSpPr txBox="1">
            <a:spLocks/>
          </p:cNvSpPr>
          <p:nvPr/>
        </p:nvSpPr>
        <p:spPr>
          <a:xfrm>
            <a:off x="875928" y="1033587"/>
            <a:ext cx="7389183" cy="11414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b="1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POPs</a:t>
            </a:r>
            <a:r>
              <a:rPr lang="en-US" altLang="ko-KR" b="1" dirty="0" smtClean="0">
                <a:solidFill>
                  <a:srgbClr val="0070C0"/>
                </a:solidFill>
                <a:latin typeface="Calisto MT" panose="02040603050505030304" pitchFamily="18" charset="0"/>
              </a:rPr>
              <a:t> Plus </a:t>
            </a:r>
            <a:r>
              <a:rPr lang="en-US" altLang="ko-KR" sz="1400" b="1" dirty="0" smtClean="0"/>
              <a:t>(Window 7, 10 </a:t>
            </a:r>
            <a:r>
              <a:rPr lang="ko-KR" altLang="en-US" sz="1400" b="1" dirty="0" smtClean="0"/>
              <a:t>설치가능</a:t>
            </a:r>
            <a:r>
              <a:rPr lang="en-US" altLang="ko-KR" sz="1400" b="1" dirty="0" smtClean="0"/>
              <a:t>) (</a:t>
            </a:r>
            <a:r>
              <a:rPr lang="ko-KR" altLang="en-US" sz="1400" b="1" dirty="0" smtClean="0"/>
              <a:t>전체 </a:t>
            </a:r>
            <a:r>
              <a:rPr lang="en-US" altLang="ko-KR" sz="1400" b="1" dirty="0" smtClean="0"/>
              <a:t>VAN </a:t>
            </a:r>
            <a:r>
              <a:rPr lang="ko-KR" altLang="en-US" sz="1400" b="1" dirty="0" smtClean="0"/>
              <a:t>공통사용가능</a:t>
            </a:r>
            <a:r>
              <a:rPr lang="en-US" altLang="ko-KR" sz="1400" b="1" dirty="0" smtClean="0"/>
              <a:t>)</a:t>
            </a:r>
            <a:br>
              <a:rPr lang="en-US" altLang="ko-KR" sz="1400" b="1" dirty="0" smtClean="0"/>
            </a:b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1418619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rgbClr val="0070C0"/>
                </a:solidFill>
              </a:rPr>
              <a:t>POPs </a:t>
            </a:r>
            <a:r>
              <a:rPr lang="ko-KR" altLang="en-US" dirty="0" smtClean="0">
                <a:solidFill>
                  <a:srgbClr val="0070C0"/>
                </a:solidFill>
              </a:rPr>
              <a:t>실행 </a:t>
            </a:r>
            <a:r>
              <a:rPr lang="en-US" altLang="ko-KR" dirty="0" smtClean="0">
                <a:solidFill>
                  <a:srgbClr val="0070C0"/>
                </a:solidFill>
              </a:rPr>
              <a:t>&gt; </a:t>
            </a:r>
            <a:r>
              <a:rPr lang="ko-KR" altLang="en-US" dirty="0" smtClean="0">
                <a:solidFill>
                  <a:srgbClr val="0070C0"/>
                </a:solidFill>
              </a:rPr>
              <a:t>키보드의 윈도우 키 이용 작업표시줄 활성화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rgbClr val="0070C0"/>
                </a:solidFill>
              </a:rPr>
              <a:t>우측 트레이 아이콘 중 </a:t>
            </a:r>
            <a:r>
              <a:rPr lang="en-US" altLang="ko-KR" dirty="0" smtClean="0">
                <a:solidFill>
                  <a:srgbClr val="0070C0"/>
                </a:solidFill>
              </a:rPr>
              <a:t>“IC[</a:t>
            </a:r>
            <a:r>
              <a:rPr lang="ko-KR" altLang="en-US" dirty="0" smtClean="0">
                <a:solidFill>
                  <a:srgbClr val="0070C0"/>
                </a:solidFill>
              </a:rPr>
              <a:t>환경설정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마우스 우 클릭 </a:t>
            </a:r>
            <a:r>
              <a:rPr lang="en-US" altLang="ko-KR" dirty="0" smtClean="0">
                <a:solidFill>
                  <a:srgbClr val="0070C0"/>
                </a:solidFill>
              </a:rPr>
              <a:t>&gt; Setting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altLang="ko-KR" dirty="0" smtClean="0">
                <a:solidFill>
                  <a:srgbClr val="0070C0"/>
                </a:solidFill>
              </a:rPr>
              <a:t>[ VAN </a:t>
            </a:r>
            <a:r>
              <a:rPr lang="ko-KR" altLang="en-US" dirty="0" smtClean="0">
                <a:solidFill>
                  <a:srgbClr val="0070C0"/>
                </a:solidFill>
              </a:rPr>
              <a:t>설정 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1. IC [</a:t>
            </a:r>
            <a:r>
              <a:rPr lang="ko-KR" altLang="en-US" sz="2800" dirty="0">
                <a:solidFill>
                  <a:srgbClr val="0070C0"/>
                </a:solidFill>
              </a:rPr>
              <a:t> </a:t>
            </a:r>
            <a:r>
              <a:rPr lang="ko-KR" altLang="en-US" sz="2800" dirty="0" smtClean="0">
                <a:solidFill>
                  <a:srgbClr val="0070C0"/>
                </a:solidFill>
              </a:rPr>
              <a:t>환경설정 </a:t>
            </a:r>
            <a:r>
              <a:rPr lang="en-US" altLang="ko-KR" sz="2800" dirty="0" smtClean="0">
                <a:solidFill>
                  <a:srgbClr val="0070C0"/>
                </a:solidFill>
              </a:rPr>
              <a:t>] </a:t>
            </a:r>
            <a:r>
              <a:rPr lang="ko-KR" altLang="en-US" sz="2800" dirty="0" smtClean="0">
                <a:solidFill>
                  <a:srgbClr val="0070C0"/>
                </a:solidFill>
              </a:rPr>
              <a:t>실행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3" y="941254"/>
            <a:ext cx="11667786" cy="445636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173" y="941254"/>
            <a:ext cx="4324905" cy="434291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7" name="타원 6"/>
          <p:cNvSpPr/>
          <p:nvPr/>
        </p:nvSpPr>
        <p:spPr>
          <a:xfrm>
            <a:off x="8868792" y="1251751"/>
            <a:ext cx="532660" cy="479395"/>
          </a:xfrm>
          <a:prstGeom prst="ellipse">
            <a:avLst/>
          </a:prstGeom>
          <a:noFill/>
          <a:ln w="76200">
            <a:solidFill>
              <a:srgbClr val="E560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950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58" y="1083077"/>
            <a:ext cx="6747030" cy="419913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직사각형 1"/>
          <p:cNvSpPr/>
          <p:nvPr/>
        </p:nvSpPr>
        <p:spPr>
          <a:xfrm>
            <a:off x="230819" y="5362677"/>
            <a:ext cx="11603115" cy="1393793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 VAN </a:t>
            </a:r>
            <a:r>
              <a:rPr lang="ko-KR" altLang="en-US" dirty="0" smtClean="0">
                <a:solidFill>
                  <a:srgbClr val="0070C0"/>
                </a:solidFill>
              </a:rPr>
              <a:t>오른쪽 부분을 선택 후 </a:t>
            </a:r>
            <a:r>
              <a:rPr lang="ko-KR" altLang="en-US" dirty="0">
                <a:solidFill>
                  <a:srgbClr val="0070C0"/>
                </a:solidFill>
              </a:rPr>
              <a:t>세</a:t>
            </a:r>
            <a:r>
              <a:rPr lang="ko-KR" altLang="en-US" dirty="0" smtClean="0">
                <a:solidFill>
                  <a:srgbClr val="0070C0"/>
                </a:solidFill>
              </a:rPr>
              <a:t>팅 하려는 </a:t>
            </a:r>
            <a:r>
              <a:rPr lang="en-US" altLang="ko-KR" dirty="0" smtClean="0">
                <a:solidFill>
                  <a:srgbClr val="0070C0"/>
                </a:solidFill>
              </a:rPr>
              <a:t>VAN </a:t>
            </a:r>
            <a:r>
              <a:rPr lang="ko-KR" altLang="en-US" dirty="0" smtClean="0">
                <a:solidFill>
                  <a:srgbClr val="0070C0"/>
                </a:solidFill>
              </a:rPr>
              <a:t>을 선택한다 </a:t>
            </a:r>
            <a:r>
              <a:rPr lang="en-US" altLang="ko-KR" dirty="0" smtClean="0">
                <a:solidFill>
                  <a:srgbClr val="0070C0"/>
                </a:solidFill>
              </a:rPr>
              <a:t>&gt; IC [</a:t>
            </a:r>
            <a:r>
              <a:rPr lang="ko-KR" altLang="en-US" dirty="0" smtClean="0">
                <a:solidFill>
                  <a:srgbClr val="0070C0"/>
                </a:solidFill>
              </a:rPr>
              <a:t>환경설정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재실행</a:t>
            </a:r>
            <a:endParaRPr lang="en-US" altLang="ko-KR" dirty="0">
              <a:solidFill>
                <a:srgbClr val="0070C0"/>
              </a:solidFill>
            </a:endParaRPr>
          </a:p>
          <a:p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사업자 번호 입력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승인 </a:t>
            </a:r>
            <a:r>
              <a:rPr lang="en-US" altLang="ko-KR" dirty="0" smtClean="0">
                <a:solidFill>
                  <a:srgbClr val="0070C0"/>
                </a:solidFill>
              </a:rPr>
              <a:t>Type </a:t>
            </a:r>
            <a:r>
              <a:rPr lang="ko-KR" altLang="en-US" dirty="0" smtClean="0">
                <a:solidFill>
                  <a:srgbClr val="0070C0"/>
                </a:solidFill>
              </a:rPr>
              <a:t>선택 </a:t>
            </a:r>
            <a:r>
              <a:rPr lang="en-US" altLang="ko-KR" dirty="0" smtClean="0">
                <a:solidFill>
                  <a:srgbClr val="0070C0"/>
                </a:solidFill>
              </a:rPr>
              <a:t>( </a:t>
            </a:r>
            <a:r>
              <a:rPr lang="ko-KR" altLang="en-US" dirty="0" smtClean="0">
                <a:solidFill>
                  <a:srgbClr val="0070C0"/>
                </a:solidFill>
              </a:rPr>
              <a:t>리더기 마다 설정이 다름</a:t>
            </a:r>
            <a:r>
              <a:rPr lang="en-US" altLang="ko-KR" dirty="0" smtClean="0">
                <a:solidFill>
                  <a:srgbClr val="0070C0"/>
                </a:solidFill>
              </a:rPr>
              <a:t>)</a:t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IC</a:t>
            </a:r>
            <a:r>
              <a:rPr lang="ko-KR" altLang="en-US" dirty="0" smtClean="0">
                <a:solidFill>
                  <a:srgbClr val="0070C0"/>
                </a:solidFill>
              </a:rPr>
              <a:t>리더기 </a:t>
            </a:r>
            <a:r>
              <a:rPr lang="en-US" altLang="ko-KR" dirty="0" smtClean="0">
                <a:solidFill>
                  <a:srgbClr val="0070C0"/>
                </a:solidFill>
              </a:rPr>
              <a:t>&gt; [IC</a:t>
            </a:r>
            <a:r>
              <a:rPr lang="ko-KR" altLang="en-US" dirty="0" smtClean="0">
                <a:solidFill>
                  <a:srgbClr val="0070C0"/>
                </a:solidFill>
              </a:rPr>
              <a:t>설정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r>
              <a:rPr lang="en-US" altLang="ko-KR" dirty="0" smtClean="0">
                <a:solidFill>
                  <a:srgbClr val="0070C0"/>
                </a:solidFill>
              </a:rPr>
              <a:t> /// </a:t>
            </a:r>
            <a:r>
              <a:rPr lang="en-US" altLang="ko-KR" dirty="0" smtClean="0">
                <a:solidFill>
                  <a:srgbClr val="FF0000"/>
                </a:solidFill>
              </a:rPr>
              <a:t>2.</a:t>
            </a:r>
            <a:r>
              <a:rPr lang="en-US" altLang="ko-KR" dirty="0" smtClean="0">
                <a:solidFill>
                  <a:srgbClr val="0070C0"/>
                </a:solidFill>
              </a:rPr>
              <a:t> IC</a:t>
            </a:r>
            <a:r>
              <a:rPr lang="ko-KR" altLang="en-US" dirty="0" smtClean="0">
                <a:solidFill>
                  <a:srgbClr val="0070C0"/>
                </a:solidFill>
              </a:rPr>
              <a:t>리더기</a:t>
            </a:r>
            <a:r>
              <a:rPr lang="en-US" altLang="ko-KR" dirty="0" smtClean="0">
                <a:solidFill>
                  <a:srgbClr val="0070C0"/>
                </a:solidFill>
              </a:rPr>
              <a:t>, USB</a:t>
            </a:r>
            <a:r>
              <a:rPr lang="ko-KR" altLang="en-US" dirty="0" smtClean="0">
                <a:solidFill>
                  <a:srgbClr val="0070C0"/>
                </a:solidFill>
              </a:rPr>
              <a:t>리더기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멀티 패드 </a:t>
            </a:r>
            <a:r>
              <a:rPr lang="en-US" altLang="ko-KR" dirty="0" smtClean="0">
                <a:solidFill>
                  <a:srgbClr val="0070C0"/>
                </a:solidFill>
              </a:rPr>
              <a:t>&gt; [</a:t>
            </a:r>
            <a:r>
              <a:rPr lang="ko-KR" altLang="en-US" dirty="0" smtClean="0">
                <a:solidFill>
                  <a:srgbClr val="0070C0"/>
                </a:solidFill>
              </a:rPr>
              <a:t>가상 단말기 설정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2</a:t>
            </a:r>
            <a:r>
              <a:rPr lang="en-US" altLang="ko-KR" sz="2800" dirty="0" smtClean="0">
                <a:solidFill>
                  <a:srgbClr val="0070C0"/>
                </a:solidFill>
              </a:rPr>
              <a:t>. </a:t>
            </a:r>
            <a:r>
              <a:rPr lang="ko-KR" altLang="en-US" sz="2800" dirty="0" smtClean="0">
                <a:solidFill>
                  <a:srgbClr val="0070C0"/>
                </a:solidFill>
              </a:rPr>
              <a:t>리더기 결제 설정 </a:t>
            </a:r>
            <a:r>
              <a:rPr lang="en-US" altLang="ko-KR" sz="2800" dirty="0" smtClean="0">
                <a:solidFill>
                  <a:srgbClr val="0070C0"/>
                </a:solidFill>
              </a:rPr>
              <a:t>(Type </a:t>
            </a:r>
            <a:r>
              <a:rPr lang="ko-KR" altLang="en-US" sz="2800" dirty="0" smtClean="0">
                <a:solidFill>
                  <a:srgbClr val="0070C0"/>
                </a:solidFill>
              </a:rPr>
              <a:t>선택</a:t>
            </a:r>
            <a:r>
              <a:rPr lang="en-US" altLang="ko-KR" sz="2800" dirty="0" smtClean="0">
                <a:solidFill>
                  <a:srgbClr val="0070C0"/>
                </a:solidFill>
              </a:rPr>
              <a:t>)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20" y="1065320"/>
            <a:ext cx="5023984" cy="387954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직사각형 7"/>
          <p:cNvSpPr/>
          <p:nvPr/>
        </p:nvSpPr>
        <p:spPr>
          <a:xfrm>
            <a:off x="1137629" y="1803652"/>
            <a:ext cx="975257" cy="46015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직사각형 8"/>
          <p:cNvSpPr/>
          <p:nvPr/>
        </p:nvSpPr>
        <p:spPr>
          <a:xfrm>
            <a:off x="5498045" y="2790265"/>
            <a:ext cx="1018165" cy="2725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6569476" y="2790265"/>
            <a:ext cx="1018165" cy="2725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498045" y="2290438"/>
            <a:ext cx="6335889" cy="2725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5341158" y="2549391"/>
            <a:ext cx="281318" cy="276999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1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537020" y="2549392"/>
            <a:ext cx="281318" cy="276999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2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72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Tx/>
              <a:buChar char="-"/>
            </a:pPr>
            <a:r>
              <a:rPr lang="ko-KR" altLang="en-US" dirty="0" smtClean="0">
                <a:solidFill>
                  <a:srgbClr val="0070C0"/>
                </a:solidFill>
              </a:rPr>
              <a:t>매장 정보 입력 후 설정 저장</a:t>
            </a:r>
            <a:endParaRPr lang="en-US" altLang="ko-KR" dirty="0" smtClean="0">
              <a:solidFill>
                <a:srgbClr val="0070C0"/>
              </a:solidFill>
            </a:endParaRPr>
          </a:p>
          <a:p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1.</a:t>
            </a:r>
            <a:r>
              <a:rPr lang="en-US" altLang="ko-KR" dirty="0" smtClean="0">
                <a:solidFill>
                  <a:srgbClr val="0070C0"/>
                </a:solidFill>
              </a:rPr>
              <a:t> IC</a:t>
            </a:r>
            <a:r>
              <a:rPr lang="ko-KR" altLang="en-US" dirty="0" smtClean="0">
                <a:solidFill>
                  <a:srgbClr val="0070C0"/>
                </a:solidFill>
              </a:rPr>
              <a:t>설정인 경우 </a:t>
            </a:r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ko-KR" altLang="en-US" dirty="0" smtClean="0">
                <a:solidFill>
                  <a:srgbClr val="0070C0"/>
                </a:solidFill>
              </a:rPr>
              <a:t>가맹점다운로드 </a:t>
            </a:r>
            <a:r>
              <a:rPr lang="en-US" altLang="ko-KR" dirty="0" smtClean="0">
                <a:solidFill>
                  <a:srgbClr val="0070C0"/>
                </a:solidFill>
              </a:rPr>
              <a:t>/ </a:t>
            </a:r>
            <a:r>
              <a:rPr lang="ko-KR" altLang="en-US" dirty="0" smtClean="0">
                <a:solidFill>
                  <a:srgbClr val="0070C0"/>
                </a:solidFill>
              </a:rPr>
              <a:t>키 다운로드 및 설정 저장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2.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가상 단말기 설정인 경우 </a:t>
            </a:r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ko-KR" altLang="en-US" dirty="0" smtClean="0">
                <a:solidFill>
                  <a:srgbClr val="0070C0"/>
                </a:solidFill>
              </a:rPr>
              <a:t>가상 단말기 연결 체크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FF0000"/>
                </a:solidFill>
              </a:rPr>
              <a:t>(* </a:t>
            </a:r>
            <a:r>
              <a:rPr lang="ko-KR" altLang="en-US" dirty="0" smtClean="0">
                <a:solidFill>
                  <a:srgbClr val="FF0000"/>
                </a:solidFill>
              </a:rPr>
              <a:t>연결이 안되면 </a:t>
            </a:r>
            <a:r>
              <a:rPr lang="en-US" altLang="ko-KR" dirty="0" smtClean="0">
                <a:solidFill>
                  <a:srgbClr val="FF0000"/>
                </a:solidFill>
              </a:rPr>
              <a:t>VAN</a:t>
            </a:r>
            <a:r>
              <a:rPr lang="ko-KR" altLang="en-US" dirty="0" smtClean="0">
                <a:solidFill>
                  <a:srgbClr val="FF0000"/>
                </a:solidFill>
              </a:rPr>
              <a:t>사 프로그램 별도 설치 해야 함</a:t>
            </a:r>
            <a:r>
              <a:rPr lang="en-US" altLang="ko-KR" dirty="0" smtClean="0">
                <a:solidFill>
                  <a:srgbClr val="FF0000"/>
                </a:solidFill>
              </a:rPr>
              <a:t>)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endParaRPr lang="ko-KR" altLang="en-US" u="sng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3. </a:t>
            </a:r>
            <a:r>
              <a:rPr lang="ko-KR" altLang="en-US" sz="2800" dirty="0" smtClean="0">
                <a:solidFill>
                  <a:srgbClr val="0070C0"/>
                </a:solidFill>
              </a:rPr>
              <a:t>리더기 결제 설정 </a:t>
            </a:r>
            <a:r>
              <a:rPr lang="en-US" altLang="ko-KR" sz="2800" dirty="0" smtClean="0">
                <a:solidFill>
                  <a:srgbClr val="0070C0"/>
                </a:solidFill>
              </a:rPr>
              <a:t>(</a:t>
            </a:r>
            <a:r>
              <a:rPr lang="ko-KR" altLang="en-US" sz="2800" dirty="0" smtClean="0">
                <a:solidFill>
                  <a:srgbClr val="0070C0"/>
                </a:solidFill>
              </a:rPr>
              <a:t>매장 정보 입력</a:t>
            </a:r>
            <a:r>
              <a:rPr lang="en-US" altLang="ko-KR" sz="2800" dirty="0" smtClean="0">
                <a:solidFill>
                  <a:srgbClr val="0070C0"/>
                </a:solidFill>
              </a:rPr>
              <a:t>)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901" y="674140"/>
            <a:ext cx="8336132" cy="46708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2016517" y="2549387"/>
            <a:ext cx="7917595" cy="180067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7273579" y="2549387"/>
            <a:ext cx="2660533" cy="28259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3579" y="2112151"/>
            <a:ext cx="2747489" cy="379824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7273579" y="2112151"/>
            <a:ext cx="2660533" cy="31692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132920" y="1872279"/>
            <a:ext cx="281318" cy="276999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rgbClr val="FF0000"/>
                </a:solidFill>
              </a:rPr>
              <a:t>1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73579" y="2563147"/>
            <a:ext cx="281318" cy="276999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200" b="1" dirty="0">
                <a:solidFill>
                  <a:srgbClr val="FF0000"/>
                </a:solidFill>
              </a:rPr>
              <a:t>2</a:t>
            </a:r>
            <a:endParaRPr lang="ko-KR" altLang="en-US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6413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 VAN , </a:t>
            </a:r>
            <a:r>
              <a:rPr lang="ko-KR" altLang="en-US" dirty="0" err="1" smtClean="0">
                <a:solidFill>
                  <a:srgbClr val="0070C0"/>
                </a:solidFill>
              </a:rPr>
              <a:t>사업자번호</a:t>
            </a:r>
            <a:r>
              <a:rPr lang="ko-KR" altLang="en-US" dirty="0" smtClean="0">
                <a:solidFill>
                  <a:srgbClr val="0070C0"/>
                </a:solidFill>
              </a:rPr>
              <a:t> 선택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입력 후 </a:t>
            </a:r>
            <a:r>
              <a:rPr lang="en-US" altLang="ko-KR" dirty="0" smtClean="0">
                <a:solidFill>
                  <a:srgbClr val="0070C0"/>
                </a:solidFill>
              </a:rPr>
              <a:t>[</a:t>
            </a:r>
            <a:r>
              <a:rPr lang="ko-KR" altLang="en-US" dirty="0" smtClean="0">
                <a:solidFill>
                  <a:srgbClr val="0070C0"/>
                </a:solidFill>
              </a:rPr>
              <a:t>단말기 설정</a:t>
            </a:r>
            <a:r>
              <a:rPr lang="en-US" altLang="ko-KR" dirty="0" smtClean="0">
                <a:solidFill>
                  <a:srgbClr val="0070C0"/>
                </a:solidFill>
              </a:rPr>
              <a:t>]</a:t>
            </a:r>
            <a:r>
              <a:rPr lang="ko-KR" altLang="en-US" dirty="0" smtClean="0">
                <a:solidFill>
                  <a:srgbClr val="0070C0"/>
                </a:solidFill>
              </a:rPr>
              <a:t> 선택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기종</a:t>
            </a:r>
            <a:r>
              <a:rPr lang="en-US" altLang="ko-KR" dirty="0" smtClean="0">
                <a:solidFill>
                  <a:srgbClr val="0070C0"/>
                </a:solidFill>
              </a:rPr>
              <a:t>, </a:t>
            </a:r>
            <a:r>
              <a:rPr lang="ko-KR" altLang="en-US" dirty="0" smtClean="0">
                <a:solidFill>
                  <a:srgbClr val="0070C0"/>
                </a:solidFill>
              </a:rPr>
              <a:t>단말기 포트 설정 후 </a:t>
            </a:r>
            <a:r>
              <a:rPr lang="en-US" altLang="ko-KR" dirty="0" smtClean="0">
                <a:solidFill>
                  <a:srgbClr val="0070C0"/>
                </a:solidFill>
              </a:rPr>
              <a:t>[CAT </a:t>
            </a:r>
            <a:r>
              <a:rPr lang="ko-KR" altLang="en-US" dirty="0" smtClean="0">
                <a:solidFill>
                  <a:srgbClr val="0070C0"/>
                </a:solidFill>
              </a:rPr>
              <a:t>단말기 설정 저장</a:t>
            </a:r>
            <a:r>
              <a:rPr lang="en-US" altLang="ko-KR" dirty="0" smtClean="0">
                <a:solidFill>
                  <a:srgbClr val="0070C0"/>
                </a:solidFill>
              </a:rPr>
              <a:t>]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endParaRPr lang="ko-KR" altLang="en-US" u="sng" dirty="0">
              <a:solidFill>
                <a:srgbClr val="0070C0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4</a:t>
            </a:r>
            <a:r>
              <a:rPr lang="en-US" altLang="ko-KR" sz="2800" dirty="0" smtClean="0">
                <a:solidFill>
                  <a:srgbClr val="0070C0"/>
                </a:solidFill>
              </a:rPr>
              <a:t>. </a:t>
            </a:r>
            <a:r>
              <a:rPr lang="ko-KR" altLang="en-US" sz="2800" dirty="0" smtClean="0">
                <a:solidFill>
                  <a:srgbClr val="0070C0"/>
                </a:solidFill>
              </a:rPr>
              <a:t>단말기 연동 설정</a:t>
            </a:r>
            <a:r>
              <a:rPr lang="en-US" altLang="ko-KR" sz="2800" dirty="0" smtClean="0">
                <a:solidFill>
                  <a:srgbClr val="0070C0"/>
                </a:solidFill>
              </a:rPr>
              <a:t> 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8901" y="674140"/>
            <a:ext cx="8336132" cy="467080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직사각형 12"/>
          <p:cNvSpPr/>
          <p:nvPr/>
        </p:nvSpPr>
        <p:spPr>
          <a:xfrm>
            <a:off x="2015231" y="2043360"/>
            <a:ext cx="7901125" cy="300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966404" y="4486198"/>
            <a:ext cx="7901125" cy="8587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244179" y="4486198"/>
            <a:ext cx="2623350" cy="33437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3468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9534618" y="5424257"/>
            <a:ext cx="2462074" cy="1233996"/>
          </a:xfrm>
          <a:ln>
            <a:solidFill>
              <a:srgbClr val="0070C0"/>
            </a:solidFill>
          </a:ln>
        </p:spPr>
        <p:txBody>
          <a:bodyPr>
            <a:normAutofit/>
          </a:bodyPr>
          <a:lstStyle/>
          <a:p>
            <a:r>
              <a:rPr lang="en-US" altLang="ko-KR" b="1" dirty="0" smtClean="0">
                <a:solidFill>
                  <a:srgbClr val="0070C0"/>
                </a:solidFill>
              </a:rPr>
              <a:t>Service Center</a:t>
            </a:r>
          </a:p>
          <a:p>
            <a:r>
              <a:rPr lang="en-US" altLang="ko-KR" b="1" spc="300" dirty="0" smtClean="0"/>
              <a:t>1899-8036</a:t>
            </a:r>
            <a:r>
              <a:rPr lang="en-US" altLang="ko-KR" b="1" spc="300" dirty="0"/>
              <a:t/>
            </a:r>
            <a:br>
              <a:rPr lang="en-US" altLang="ko-KR" b="1" spc="300" dirty="0"/>
            </a:br>
            <a:r>
              <a:rPr lang="en-US" altLang="ko-KR" sz="1800" dirty="0" smtClean="0"/>
              <a:t>www.</a:t>
            </a:r>
            <a:r>
              <a:rPr lang="en-US" altLang="ko-KR" sz="1800" b="1" dirty="0" smtClean="0">
                <a:solidFill>
                  <a:srgbClr val="0070C0"/>
                </a:solidFill>
              </a:rPr>
              <a:t>wavepos</a:t>
            </a:r>
            <a:r>
              <a:rPr lang="en-US" altLang="ko-KR" sz="1800" dirty="0" smtClean="0"/>
              <a:t>.co.kr</a:t>
            </a:r>
            <a:endParaRPr lang="ko-KR" altLang="en-US" sz="1600" spc="-1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20392" y="3266982"/>
            <a:ext cx="34293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1. POPs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설치방법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sp>
        <p:nvSpPr>
          <p:cNvPr id="6" name="제목 1"/>
          <p:cNvSpPr txBox="1">
            <a:spLocks/>
          </p:cNvSpPr>
          <p:nvPr/>
        </p:nvSpPr>
        <p:spPr>
          <a:xfrm>
            <a:off x="875928" y="1033587"/>
            <a:ext cx="7611124" cy="1141442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/>
          </a:bodyPr>
          <a:lstStyle>
            <a:lvl1pPr algn="ctr" defTabSz="914400" rtl="0" eaLnBrk="1" latinLnBrk="1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b="1" dirty="0" smtClean="0">
                <a:solidFill>
                  <a:srgbClr val="002060"/>
                </a:solidFill>
                <a:latin typeface="Calisto MT" panose="02040603050505030304" pitchFamily="18" charset="0"/>
              </a:rPr>
              <a:t>POPs</a:t>
            </a:r>
            <a:r>
              <a:rPr lang="en-US" altLang="ko-KR" b="1" dirty="0" smtClean="0">
                <a:solidFill>
                  <a:srgbClr val="0070C0"/>
                </a:solidFill>
                <a:latin typeface="Calisto MT" panose="02040603050505030304" pitchFamily="18" charset="0"/>
              </a:rPr>
              <a:t> Plus </a:t>
            </a:r>
            <a:r>
              <a:rPr lang="en-US" altLang="ko-KR" sz="1400" b="1" dirty="0" smtClean="0"/>
              <a:t>(Window 7, 10 </a:t>
            </a:r>
            <a:r>
              <a:rPr lang="ko-KR" altLang="en-US" sz="1400" b="1" dirty="0" smtClean="0"/>
              <a:t>설치가능</a:t>
            </a:r>
            <a:r>
              <a:rPr lang="en-US" altLang="ko-KR" sz="1400" b="1" dirty="0" smtClean="0"/>
              <a:t>) (</a:t>
            </a:r>
            <a:r>
              <a:rPr lang="ko-KR" altLang="en-US" sz="1400" b="1" dirty="0" smtClean="0"/>
              <a:t>전체 </a:t>
            </a:r>
            <a:r>
              <a:rPr lang="en-US" altLang="ko-KR" sz="1400" b="1" dirty="0" smtClean="0"/>
              <a:t>VAN </a:t>
            </a:r>
            <a:r>
              <a:rPr lang="ko-KR" altLang="en-US" sz="1400" b="1" dirty="0" smtClean="0"/>
              <a:t>공통사용가능</a:t>
            </a:r>
            <a:r>
              <a:rPr lang="en-US" altLang="ko-KR" sz="1400" b="1" dirty="0" smtClean="0"/>
              <a:t>)</a:t>
            </a:r>
            <a:br>
              <a:rPr lang="en-US" altLang="ko-KR" sz="1400" b="1" dirty="0" smtClean="0"/>
            </a:br>
            <a:endParaRPr lang="ko-KR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2983280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 Window </a:t>
            </a:r>
            <a:r>
              <a:rPr lang="ko-KR" altLang="en-US" dirty="0" smtClean="0">
                <a:solidFill>
                  <a:srgbClr val="0070C0"/>
                </a:solidFill>
              </a:rPr>
              <a:t>업데이트 상태에 업데이트 최신 상태 </a:t>
            </a:r>
            <a:r>
              <a:rPr lang="en-US" altLang="ko-KR" u="sng" dirty="0" smtClean="0">
                <a:solidFill>
                  <a:srgbClr val="0070C0"/>
                </a:solidFill>
              </a:rPr>
              <a:t>(</a:t>
            </a:r>
            <a:r>
              <a:rPr lang="ko-KR" altLang="en-US" u="sng" dirty="0" smtClean="0">
                <a:solidFill>
                  <a:srgbClr val="0070C0"/>
                </a:solidFill>
              </a:rPr>
              <a:t>더 이상 업데이트 할게 없는 상태</a:t>
            </a:r>
            <a:r>
              <a:rPr lang="en-US" altLang="ko-KR" dirty="0" smtClean="0">
                <a:solidFill>
                  <a:srgbClr val="0070C0"/>
                </a:solidFill>
              </a:rPr>
              <a:t>) </a:t>
            </a:r>
            <a:r>
              <a:rPr lang="ko-KR" altLang="en-US" dirty="0" smtClean="0">
                <a:solidFill>
                  <a:srgbClr val="0070C0"/>
                </a:solidFill>
              </a:rPr>
              <a:t>일 경우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ko-KR" altLang="en-US" dirty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&gt; 2. </a:t>
            </a:r>
            <a:r>
              <a:rPr lang="ko-KR" altLang="en-US" dirty="0" smtClean="0">
                <a:solidFill>
                  <a:srgbClr val="0070C0"/>
                </a:solidFill>
              </a:rPr>
              <a:t>설치 파일 실행 으로 넘어간다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u="sng" dirty="0" smtClean="0">
                <a:solidFill>
                  <a:srgbClr val="0070C0"/>
                </a:solidFill>
              </a:rPr>
              <a:t/>
            </a:r>
            <a:br>
              <a:rPr lang="en-US" altLang="ko-KR" u="sng" dirty="0" smtClean="0">
                <a:solidFill>
                  <a:srgbClr val="0070C0"/>
                </a:solidFill>
              </a:rPr>
            </a:br>
            <a:r>
              <a:rPr lang="en-US" altLang="ko-KR" dirty="0">
                <a:solidFill>
                  <a:srgbClr val="FF0000"/>
                </a:solidFill>
              </a:rPr>
              <a:t>*</a:t>
            </a:r>
            <a:r>
              <a:rPr lang="en-US" altLang="ko-KR" dirty="0" smtClean="0">
                <a:solidFill>
                  <a:srgbClr val="FF0000"/>
                </a:solidFill>
              </a:rPr>
              <a:t> </a:t>
            </a:r>
            <a:r>
              <a:rPr lang="en-US" altLang="ko-KR" dirty="0">
                <a:solidFill>
                  <a:srgbClr val="FF0000"/>
                </a:solidFill>
              </a:rPr>
              <a:t>Window </a:t>
            </a:r>
            <a:r>
              <a:rPr lang="ko-KR" altLang="en-US" dirty="0" smtClean="0">
                <a:solidFill>
                  <a:srgbClr val="FF0000"/>
                </a:solidFill>
              </a:rPr>
              <a:t>업데이트 진행 중 이라면 </a:t>
            </a:r>
            <a:r>
              <a:rPr lang="en-US" altLang="ko-KR" dirty="0" smtClean="0">
                <a:solidFill>
                  <a:srgbClr val="0070C0"/>
                </a:solidFill>
              </a:rPr>
              <a:t>&gt;</a:t>
            </a:r>
            <a:r>
              <a:rPr lang="ko-KR" altLang="en-US" dirty="0" smtClean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1-1. </a:t>
            </a:r>
            <a:r>
              <a:rPr lang="ko-KR" altLang="en-US" dirty="0" smtClean="0">
                <a:solidFill>
                  <a:srgbClr val="0070C0"/>
                </a:solidFill>
              </a:rPr>
              <a:t>업데이트 중지 를 확인한다 </a:t>
            </a:r>
            <a:endParaRPr lang="ko-KR" altLang="en-US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1. </a:t>
            </a:r>
            <a:r>
              <a:rPr lang="ko-KR" altLang="en-US" sz="2800" dirty="0" smtClean="0">
                <a:solidFill>
                  <a:srgbClr val="0070C0"/>
                </a:solidFill>
              </a:rPr>
              <a:t>윈도우업데이트 확인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843" y="1367161"/>
            <a:ext cx="5353235" cy="3966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직사각형 4"/>
          <p:cNvSpPr/>
          <p:nvPr/>
        </p:nvSpPr>
        <p:spPr>
          <a:xfrm>
            <a:off x="8229600" y="1535837"/>
            <a:ext cx="2574524" cy="104756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TextBox 6"/>
          <p:cNvSpPr txBox="1"/>
          <p:nvPr/>
        </p:nvSpPr>
        <p:spPr>
          <a:xfrm>
            <a:off x="8829013" y="918951"/>
            <a:ext cx="13756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Window 10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9600" y="3350575"/>
            <a:ext cx="3573598" cy="1795033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8" name="TextBox 7"/>
          <p:cNvSpPr txBox="1"/>
          <p:nvPr/>
        </p:nvSpPr>
        <p:spPr>
          <a:xfrm>
            <a:off x="8229600" y="2981243"/>
            <a:ext cx="3573598" cy="369332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b="1" dirty="0" smtClean="0">
                <a:solidFill>
                  <a:srgbClr val="FF0000"/>
                </a:solidFill>
              </a:rPr>
              <a:t>* </a:t>
            </a:r>
            <a:r>
              <a:rPr lang="ko-KR" altLang="en-US" b="1" dirty="0" smtClean="0">
                <a:solidFill>
                  <a:srgbClr val="FF0000"/>
                </a:solidFill>
              </a:rPr>
              <a:t>업데이트 진행중일경우 설치 </a:t>
            </a:r>
            <a:r>
              <a:rPr lang="en-US" altLang="ko-KR" b="1" dirty="0" smtClean="0">
                <a:solidFill>
                  <a:srgbClr val="FF0000"/>
                </a:solidFill>
              </a:rPr>
              <a:t>x</a:t>
            </a:r>
            <a:endParaRPr lang="ko-KR" alt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70957" y="2214070"/>
            <a:ext cx="1733167" cy="369332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ko-KR" altLang="en-US" smtClean="0"/>
              <a:t>설치 가능 상태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373114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338" y="763479"/>
            <a:ext cx="9413785" cy="4509857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윈도우 업데이트 중지하는 방법</a:t>
            </a: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  (</a:t>
            </a:r>
            <a:r>
              <a:rPr lang="ko-KR" altLang="en-US" dirty="0" smtClean="0">
                <a:solidFill>
                  <a:srgbClr val="0070C0"/>
                </a:solidFill>
              </a:rPr>
              <a:t>제어판 </a:t>
            </a:r>
            <a:r>
              <a:rPr lang="en-US" altLang="ko-KR" dirty="0" smtClean="0">
                <a:solidFill>
                  <a:srgbClr val="0070C0"/>
                </a:solidFill>
              </a:rPr>
              <a:t>&gt; </a:t>
            </a:r>
            <a:r>
              <a:rPr lang="ko-KR" altLang="en-US" dirty="0" smtClean="0">
                <a:solidFill>
                  <a:srgbClr val="0070C0"/>
                </a:solidFill>
              </a:rPr>
              <a:t>서비스 </a:t>
            </a:r>
            <a:r>
              <a:rPr lang="en-US" altLang="ko-KR" dirty="0" smtClean="0">
                <a:solidFill>
                  <a:srgbClr val="0070C0"/>
                </a:solidFill>
              </a:rPr>
              <a:t>&gt; Window Update &gt; </a:t>
            </a:r>
            <a:r>
              <a:rPr lang="ko-KR" altLang="en-US" dirty="0" smtClean="0">
                <a:solidFill>
                  <a:srgbClr val="0070C0"/>
                </a:solidFill>
              </a:rPr>
              <a:t>서비스 상태 </a:t>
            </a:r>
            <a:r>
              <a:rPr lang="en-US" altLang="ko-KR" dirty="0" smtClean="0">
                <a:solidFill>
                  <a:srgbClr val="0070C0"/>
                </a:solidFill>
              </a:rPr>
              <a:t>&gt; </a:t>
            </a:r>
            <a:r>
              <a:rPr lang="ko-KR" altLang="en-US" dirty="0" smtClean="0">
                <a:solidFill>
                  <a:srgbClr val="0070C0"/>
                </a:solidFill>
              </a:rPr>
              <a:t>중지</a:t>
            </a:r>
            <a:r>
              <a:rPr lang="en-US" altLang="ko-KR" dirty="0" smtClean="0">
                <a:solidFill>
                  <a:srgbClr val="0070C0"/>
                </a:solidFill>
              </a:rPr>
              <a:t>(T) </a:t>
            </a:r>
            <a:r>
              <a:rPr lang="ko-KR" altLang="en-US" dirty="0" smtClean="0">
                <a:solidFill>
                  <a:srgbClr val="0070C0"/>
                </a:solidFill>
              </a:rPr>
              <a:t>선택</a:t>
            </a:r>
            <a:r>
              <a:rPr lang="en-US" altLang="ko-KR" dirty="0">
                <a:solidFill>
                  <a:srgbClr val="0070C0"/>
                </a:solidFill>
              </a:rPr>
              <a:t> </a:t>
            </a:r>
            <a:r>
              <a:rPr lang="en-US" altLang="ko-KR" dirty="0" smtClean="0">
                <a:solidFill>
                  <a:srgbClr val="0070C0"/>
                </a:solidFill>
              </a:rPr>
              <a:t>&gt; </a:t>
            </a:r>
            <a:r>
              <a:rPr lang="ko-KR" altLang="en-US" dirty="0" smtClean="0">
                <a:solidFill>
                  <a:srgbClr val="0070C0"/>
                </a:solidFill>
              </a:rPr>
              <a:t>확인 </a:t>
            </a:r>
            <a:r>
              <a:rPr lang="en-US" altLang="ko-KR" dirty="0" smtClean="0">
                <a:solidFill>
                  <a:srgbClr val="0070C0"/>
                </a:solidFill>
              </a:rPr>
              <a:t>&gt; </a:t>
            </a:r>
            <a:r>
              <a:rPr lang="ko-KR" altLang="en-US" dirty="0" smtClean="0">
                <a:solidFill>
                  <a:srgbClr val="0070C0"/>
                </a:solidFill>
              </a:rPr>
              <a:t>포스 재부팅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7608163" y="3435659"/>
            <a:ext cx="905522" cy="27520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9" name="TextBox 58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1-1. </a:t>
            </a:r>
            <a:r>
              <a:rPr lang="ko-KR" altLang="en-US" sz="2800" dirty="0" smtClean="0">
                <a:solidFill>
                  <a:srgbClr val="0070C0"/>
                </a:solidFill>
              </a:rPr>
              <a:t>윈도우 업데이트 중지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sp>
        <p:nvSpPr>
          <p:cNvPr id="60" name="직사각형 59"/>
          <p:cNvSpPr/>
          <p:nvPr/>
        </p:nvSpPr>
        <p:spPr>
          <a:xfrm>
            <a:off x="4804299" y="2716287"/>
            <a:ext cx="1161496" cy="18671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1" name="직사각형 60"/>
          <p:cNvSpPr/>
          <p:nvPr/>
        </p:nvSpPr>
        <p:spPr>
          <a:xfrm>
            <a:off x="1742982" y="1093153"/>
            <a:ext cx="645111" cy="20298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8687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610687"/>
            <a:ext cx="11603115" cy="106532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 smtClean="0">
                <a:solidFill>
                  <a:srgbClr val="0070C0"/>
                </a:solidFill>
              </a:rPr>
              <a:t>-</a:t>
            </a:r>
            <a:r>
              <a:rPr lang="ko-KR" altLang="en-US" dirty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설치 파일 실행 시 위와 같은 화면이 나오면서 </a:t>
            </a:r>
            <a:r>
              <a:rPr lang="en-US" altLang="ko-KR" dirty="0" smtClean="0">
                <a:solidFill>
                  <a:srgbClr val="0070C0"/>
                </a:solidFill>
              </a:rPr>
              <a:t>“</a:t>
            </a:r>
            <a:r>
              <a:rPr lang="ko-KR" altLang="en-US" dirty="0" smtClean="0">
                <a:solidFill>
                  <a:srgbClr val="0070C0"/>
                </a:solidFill>
              </a:rPr>
              <a:t>다음</a:t>
            </a:r>
            <a:r>
              <a:rPr lang="en-US" altLang="ko-KR" dirty="0" smtClean="0">
                <a:solidFill>
                  <a:srgbClr val="0070C0"/>
                </a:solidFill>
              </a:rPr>
              <a:t>” </a:t>
            </a:r>
            <a:r>
              <a:rPr lang="ko-KR" altLang="en-US" dirty="0" smtClean="0">
                <a:solidFill>
                  <a:srgbClr val="0070C0"/>
                </a:solidFill>
              </a:rPr>
              <a:t>버튼을 클릭합니다</a:t>
            </a:r>
            <a:r>
              <a:rPr lang="en-US" altLang="ko-KR" dirty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2</a:t>
            </a:r>
            <a:r>
              <a:rPr lang="en-US" altLang="ko-KR" sz="2800" dirty="0" smtClean="0">
                <a:solidFill>
                  <a:srgbClr val="0070C0"/>
                </a:solidFill>
              </a:rPr>
              <a:t>.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 파일 실행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3662" y="1085912"/>
            <a:ext cx="6087325" cy="376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97585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rgbClr val="0070C0"/>
                </a:solidFill>
              </a:rPr>
              <a:t>-</a:t>
            </a:r>
            <a:r>
              <a:rPr lang="en-US" altLang="ko-KR" dirty="0" smtClean="0">
                <a:solidFill>
                  <a:srgbClr val="0070C0"/>
                </a:solidFill>
              </a:rPr>
              <a:t> </a:t>
            </a:r>
            <a:r>
              <a:rPr lang="ko-KR" altLang="en-US" dirty="0" smtClean="0">
                <a:solidFill>
                  <a:srgbClr val="0070C0"/>
                </a:solidFill>
              </a:rPr>
              <a:t>메인 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dirty="0" smtClean="0">
                <a:solidFill>
                  <a:srgbClr val="0070C0"/>
                </a:solidFill>
              </a:rPr>
              <a:t>카운터</a:t>
            </a:r>
            <a:r>
              <a:rPr lang="en-US" altLang="ko-KR" dirty="0" smtClean="0">
                <a:solidFill>
                  <a:srgbClr val="0070C0"/>
                </a:solidFill>
              </a:rPr>
              <a:t>) </a:t>
            </a:r>
            <a:r>
              <a:rPr lang="ko-KR" altLang="en-US" dirty="0" smtClean="0">
                <a:solidFill>
                  <a:srgbClr val="0070C0"/>
                </a:solidFill>
              </a:rPr>
              <a:t>포스일 경우 데이터베이스 설치 한다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오더 </a:t>
            </a:r>
            <a:r>
              <a:rPr lang="en-US" altLang="ko-KR" dirty="0" smtClean="0">
                <a:solidFill>
                  <a:srgbClr val="0070C0"/>
                </a:solidFill>
              </a:rPr>
              <a:t>(</a:t>
            </a:r>
            <a:r>
              <a:rPr lang="ko-KR" altLang="en-US" dirty="0" err="1" smtClean="0">
                <a:solidFill>
                  <a:srgbClr val="0070C0"/>
                </a:solidFill>
              </a:rPr>
              <a:t>주문용</a:t>
            </a:r>
            <a:r>
              <a:rPr lang="en-US" altLang="ko-KR" dirty="0" smtClean="0">
                <a:solidFill>
                  <a:srgbClr val="0070C0"/>
                </a:solidFill>
              </a:rPr>
              <a:t>) </a:t>
            </a:r>
            <a:r>
              <a:rPr lang="ko-KR" altLang="en-US" dirty="0" smtClean="0">
                <a:solidFill>
                  <a:srgbClr val="0070C0"/>
                </a:solidFill>
              </a:rPr>
              <a:t>포스일 경우 데이터베이스 설치 시 설치하지 않음 체크 후 진행해도 무방함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3</a:t>
            </a:r>
            <a:r>
              <a:rPr lang="en-US" altLang="ko-KR" sz="2800" dirty="0" smtClean="0">
                <a:solidFill>
                  <a:srgbClr val="0070C0"/>
                </a:solidFill>
              </a:rPr>
              <a:t>.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 유형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2719" y="870901"/>
            <a:ext cx="7210675" cy="442122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4723" y="2724477"/>
            <a:ext cx="2534004" cy="126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0247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rgbClr val="0070C0"/>
                </a:solidFill>
              </a:rPr>
              <a:t>- “</a:t>
            </a:r>
            <a:r>
              <a:rPr lang="ko-KR" altLang="en-US" dirty="0">
                <a:solidFill>
                  <a:srgbClr val="0070C0"/>
                </a:solidFill>
              </a:rPr>
              <a:t>다음</a:t>
            </a:r>
            <a:r>
              <a:rPr lang="en-US" altLang="ko-KR" dirty="0">
                <a:solidFill>
                  <a:srgbClr val="0070C0"/>
                </a:solidFill>
              </a:rPr>
              <a:t>” </a:t>
            </a:r>
            <a:r>
              <a:rPr lang="ko-KR" altLang="en-US" dirty="0">
                <a:solidFill>
                  <a:srgbClr val="0070C0"/>
                </a:solidFill>
              </a:rPr>
              <a:t>버튼을 클릭합니다</a:t>
            </a:r>
            <a:r>
              <a:rPr lang="en-US" altLang="ko-KR" dirty="0">
                <a:solidFill>
                  <a:srgbClr val="0070C0"/>
                </a:solidFill>
              </a:rPr>
              <a:t>.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4. Setup Type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517" y="759606"/>
            <a:ext cx="7486531" cy="4587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41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59767"/>
            <a:ext cx="11603115" cy="1216241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dirty="0">
                <a:solidFill>
                  <a:srgbClr val="0070C0"/>
                </a:solidFill>
              </a:rPr>
              <a:t>- </a:t>
            </a:r>
            <a:r>
              <a:rPr lang="ko-KR" altLang="en-US" dirty="0" smtClean="0">
                <a:solidFill>
                  <a:srgbClr val="0070C0"/>
                </a:solidFill>
              </a:rPr>
              <a:t>설치가 진행 되면서 끝날 때 까지 기다려 줍니다</a:t>
            </a:r>
            <a:r>
              <a:rPr lang="en-US" altLang="ko-KR" dirty="0" smtClean="0">
                <a:solidFill>
                  <a:srgbClr val="0070C0"/>
                </a:solidFill>
              </a:rPr>
              <a:t>.</a:t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/>
            </a:r>
            <a:br>
              <a:rPr lang="en-US" altLang="ko-KR" dirty="0" smtClean="0">
                <a:solidFill>
                  <a:srgbClr val="0070C0"/>
                </a:solidFill>
              </a:rPr>
            </a:br>
            <a:r>
              <a:rPr lang="en-US" altLang="ko-KR" dirty="0" smtClean="0">
                <a:solidFill>
                  <a:srgbClr val="0070C0"/>
                </a:solidFill>
              </a:rPr>
              <a:t>                                                                </a:t>
            </a:r>
            <a:r>
              <a:rPr lang="en-US" altLang="ko-KR" dirty="0" smtClean="0">
                <a:solidFill>
                  <a:srgbClr val="FF0000"/>
                </a:solidFill>
              </a:rPr>
              <a:t>※ </a:t>
            </a:r>
            <a:r>
              <a:rPr lang="ko-KR" altLang="en-US" dirty="0" smtClean="0">
                <a:solidFill>
                  <a:srgbClr val="FF0000"/>
                </a:solidFill>
              </a:rPr>
              <a:t>주의 </a:t>
            </a:r>
            <a:r>
              <a:rPr lang="en-US" altLang="ko-KR" dirty="0" smtClean="0">
                <a:solidFill>
                  <a:srgbClr val="FF0000"/>
                </a:solidFill>
              </a:rPr>
              <a:t>※</a:t>
            </a:r>
            <a:br>
              <a:rPr lang="en-US" altLang="ko-KR" dirty="0" smtClean="0">
                <a:solidFill>
                  <a:srgbClr val="FF0000"/>
                </a:solidFill>
              </a:rPr>
            </a:br>
            <a:r>
              <a:rPr lang="en-US" altLang="ko-KR" dirty="0" smtClean="0">
                <a:solidFill>
                  <a:srgbClr val="FF0000"/>
                </a:solidFill>
              </a:rPr>
              <a:t>        SQL (</a:t>
            </a:r>
            <a:r>
              <a:rPr lang="ko-KR" altLang="en-US" dirty="0" smtClean="0">
                <a:solidFill>
                  <a:srgbClr val="FF0000"/>
                </a:solidFill>
              </a:rPr>
              <a:t>서버</a:t>
            </a:r>
            <a:r>
              <a:rPr lang="en-US" altLang="ko-KR" dirty="0" smtClean="0">
                <a:solidFill>
                  <a:srgbClr val="FF0000"/>
                </a:solidFill>
              </a:rPr>
              <a:t>) </a:t>
            </a:r>
            <a:r>
              <a:rPr lang="ko-KR" altLang="en-US" dirty="0" smtClean="0">
                <a:solidFill>
                  <a:srgbClr val="FF0000"/>
                </a:solidFill>
              </a:rPr>
              <a:t>설치 도중 키보드</a:t>
            </a:r>
            <a:r>
              <a:rPr lang="en-US" altLang="ko-KR" dirty="0" smtClean="0">
                <a:solidFill>
                  <a:srgbClr val="FF0000"/>
                </a:solidFill>
              </a:rPr>
              <a:t>, </a:t>
            </a:r>
            <a:r>
              <a:rPr lang="ko-KR" altLang="en-US" dirty="0" smtClean="0">
                <a:solidFill>
                  <a:srgbClr val="FF0000"/>
                </a:solidFill>
              </a:rPr>
              <a:t>마우스 제어를 할 경우 설치가 원활하게 진행 되지 않을 수 있습니다</a:t>
            </a:r>
            <a:r>
              <a:rPr lang="en-US" altLang="ko-KR" dirty="0" smtClean="0">
                <a:solidFill>
                  <a:srgbClr val="FF0000"/>
                </a:solidFill>
              </a:rPr>
              <a:t>.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5</a:t>
            </a:r>
            <a:r>
              <a:rPr lang="en-US" altLang="ko-KR" sz="2800" dirty="0" smtClean="0">
                <a:solidFill>
                  <a:srgbClr val="0070C0"/>
                </a:solidFill>
              </a:rPr>
              <a:t>. SQL Setup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3" y="797934"/>
            <a:ext cx="5494895" cy="4497520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1908507" y="2308197"/>
            <a:ext cx="2246243" cy="109195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4773" y="797934"/>
            <a:ext cx="6001305" cy="4497520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6224535" y="1146702"/>
            <a:ext cx="1028522" cy="22045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1665" y="1767905"/>
            <a:ext cx="1393412" cy="187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206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292963" y="5420321"/>
            <a:ext cx="11603115" cy="1362658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600" dirty="0" smtClean="0">
                <a:solidFill>
                  <a:srgbClr val="0070C0"/>
                </a:solidFill>
              </a:rPr>
              <a:t>- SQL </a:t>
            </a:r>
            <a:r>
              <a:rPr lang="ko-KR" altLang="en-US" sz="1600" dirty="0" smtClean="0">
                <a:solidFill>
                  <a:srgbClr val="0070C0"/>
                </a:solidFill>
              </a:rPr>
              <a:t>설치 오류 발생 시 취소를 눌러 설치를 취소한 후</a:t>
            </a:r>
            <a:r>
              <a:rPr lang="en-US" altLang="ko-KR" sz="1600" dirty="0" smtClean="0">
                <a:solidFill>
                  <a:srgbClr val="0070C0"/>
                </a:solidFill>
              </a:rPr>
              <a:t/>
            </a:r>
            <a:br>
              <a:rPr lang="en-US" altLang="ko-KR" sz="1600" dirty="0" smtClean="0">
                <a:solidFill>
                  <a:srgbClr val="0070C0"/>
                </a:solidFill>
              </a:rPr>
            </a:br>
            <a:r>
              <a:rPr lang="en-US" altLang="ko-KR" sz="1600" dirty="0" smtClean="0">
                <a:solidFill>
                  <a:srgbClr val="0070C0"/>
                </a:solidFill>
              </a:rPr>
              <a:t>  </a:t>
            </a:r>
            <a:r>
              <a:rPr lang="ko-KR" altLang="en-US" sz="1600" dirty="0" smtClean="0">
                <a:solidFill>
                  <a:srgbClr val="0070C0"/>
                </a:solidFill>
              </a:rPr>
              <a:t>다시 처음으로 돌아가 </a:t>
            </a:r>
            <a:r>
              <a:rPr lang="en-US" altLang="ko-KR" sz="1600" dirty="0" smtClean="0">
                <a:solidFill>
                  <a:srgbClr val="0070C0"/>
                </a:solidFill>
              </a:rPr>
              <a:t>1.</a:t>
            </a:r>
            <a:r>
              <a:rPr lang="ko-KR" altLang="en-US" sz="1600" dirty="0" smtClean="0">
                <a:solidFill>
                  <a:srgbClr val="0070C0"/>
                </a:solidFill>
              </a:rPr>
              <a:t>윈도우업데이트 확인</a:t>
            </a:r>
            <a:r>
              <a:rPr lang="en-US" altLang="ko-KR" sz="1600" dirty="0" smtClean="0">
                <a:solidFill>
                  <a:srgbClr val="0070C0"/>
                </a:solidFill>
              </a:rPr>
              <a:t>, 1-1</a:t>
            </a:r>
            <a:r>
              <a:rPr lang="ko-KR" altLang="en-US" sz="1600" dirty="0" smtClean="0">
                <a:solidFill>
                  <a:srgbClr val="0070C0"/>
                </a:solidFill>
              </a:rPr>
              <a:t>윈도우업데이트 중지 를 다시 진행한다</a:t>
            </a:r>
            <a:r>
              <a:rPr lang="en-US" altLang="ko-KR" sz="1600" dirty="0" smtClean="0">
                <a:solidFill>
                  <a:srgbClr val="0070C0"/>
                </a:solidFill>
              </a:rPr>
              <a:t>.</a:t>
            </a:r>
            <a:br>
              <a:rPr lang="en-US" altLang="ko-KR" sz="1600" dirty="0" smtClean="0">
                <a:solidFill>
                  <a:srgbClr val="0070C0"/>
                </a:solidFill>
              </a:rPr>
            </a:br>
            <a:r>
              <a:rPr lang="en-US" altLang="ko-KR" sz="1600" dirty="0" smtClean="0">
                <a:solidFill>
                  <a:srgbClr val="0070C0"/>
                </a:solidFill>
              </a:rPr>
              <a:t/>
            </a:r>
            <a:br>
              <a:rPr lang="en-US" altLang="ko-KR" sz="1600" dirty="0" smtClean="0">
                <a:solidFill>
                  <a:srgbClr val="0070C0"/>
                </a:solidFill>
              </a:rPr>
            </a:br>
            <a:r>
              <a:rPr lang="en-US" altLang="ko-KR" sz="1400" dirty="0" smtClean="0">
                <a:solidFill>
                  <a:srgbClr val="FF0000"/>
                </a:solidFill>
              </a:rPr>
              <a:t>* </a:t>
            </a:r>
            <a:r>
              <a:rPr lang="ko-KR" altLang="en-US" sz="1400" dirty="0" smtClean="0">
                <a:solidFill>
                  <a:srgbClr val="FF0000"/>
                </a:solidFill>
              </a:rPr>
              <a:t>반복해도 설치 안되는 경우 </a:t>
            </a:r>
            <a:r>
              <a:rPr lang="en-US" altLang="ko-KR" sz="1400" dirty="0" smtClean="0">
                <a:solidFill>
                  <a:srgbClr val="FF0000"/>
                </a:solidFill>
              </a:rPr>
              <a:t>? : </a:t>
            </a:r>
            <a:r>
              <a:rPr lang="ko-KR" altLang="en-US" sz="1400" dirty="0" smtClean="0">
                <a:solidFill>
                  <a:srgbClr val="FF0000"/>
                </a:solidFill>
              </a:rPr>
              <a:t>포스 공장초기화 후 재설치</a:t>
            </a:r>
            <a:r>
              <a:rPr lang="en-US" altLang="ko-KR" sz="1400" dirty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혹은</a:t>
            </a:r>
            <a:r>
              <a:rPr lang="en-US" altLang="ko-KR" sz="1400" dirty="0" smtClean="0">
                <a:solidFill>
                  <a:srgbClr val="FF0000"/>
                </a:solidFill>
              </a:rPr>
              <a:t> </a:t>
            </a:r>
            <a:r>
              <a:rPr lang="ko-KR" altLang="en-US" sz="1400" dirty="0" smtClean="0">
                <a:solidFill>
                  <a:srgbClr val="FF0000"/>
                </a:solidFill>
              </a:rPr>
              <a:t>장비 사양 확인 비트</a:t>
            </a:r>
            <a:r>
              <a:rPr lang="en-US" altLang="ko-KR" sz="1400" dirty="0" smtClean="0">
                <a:solidFill>
                  <a:srgbClr val="FF0000"/>
                </a:solidFill>
              </a:rPr>
              <a:t>(bit)</a:t>
            </a:r>
            <a:r>
              <a:rPr lang="ko-KR" altLang="en-US" sz="1400" dirty="0" smtClean="0">
                <a:solidFill>
                  <a:srgbClr val="FF0000"/>
                </a:solidFill>
              </a:rPr>
              <a:t> 확인</a:t>
            </a:r>
            <a:r>
              <a:rPr lang="en-US" altLang="ko-KR" sz="1400" dirty="0" smtClean="0">
                <a:solidFill>
                  <a:srgbClr val="FF0000"/>
                </a:solidFill>
              </a:rPr>
              <a:t/>
            </a:r>
            <a:br>
              <a:rPr lang="en-US" altLang="ko-KR" sz="1400" dirty="0" smtClean="0">
                <a:solidFill>
                  <a:srgbClr val="FF0000"/>
                </a:solidFill>
              </a:rPr>
            </a:br>
            <a:r>
              <a:rPr lang="en-US" altLang="ko-KR" sz="1400" dirty="0" smtClean="0">
                <a:solidFill>
                  <a:srgbClr val="FF0000"/>
                </a:solidFill>
              </a:rPr>
              <a:t>  </a:t>
            </a:r>
            <a:r>
              <a:rPr lang="ko-KR" altLang="en-US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ex) 32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장비 </a:t>
            </a:r>
            <a:r>
              <a:rPr lang="en-US" altLang="ko-KR" sz="1400" dirty="0" smtClean="0">
                <a:solidFill>
                  <a:srgbClr val="FF0000"/>
                </a:solidFill>
              </a:rPr>
              <a:t>=</a:t>
            </a:r>
            <a:r>
              <a:rPr lang="ko-KR" altLang="en-US" sz="1400" dirty="0" smtClean="0">
                <a:solidFill>
                  <a:srgbClr val="FF0000"/>
                </a:solidFill>
              </a:rPr>
              <a:t> </a:t>
            </a:r>
            <a:r>
              <a:rPr lang="en-US" altLang="ko-KR" sz="1400" dirty="0" smtClean="0">
                <a:solidFill>
                  <a:srgbClr val="FF0000"/>
                </a:solidFill>
              </a:rPr>
              <a:t>32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프로그램을 설치</a:t>
            </a:r>
            <a:r>
              <a:rPr lang="en-US" altLang="ko-KR" sz="1400" dirty="0" smtClean="0">
                <a:solidFill>
                  <a:srgbClr val="FF0000"/>
                </a:solidFill>
              </a:rPr>
              <a:t>, 64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장비 </a:t>
            </a:r>
            <a:r>
              <a:rPr lang="en-US" altLang="ko-KR" sz="1400" dirty="0" smtClean="0">
                <a:solidFill>
                  <a:srgbClr val="FF0000"/>
                </a:solidFill>
              </a:rPr>
              <a:t>= 64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프로그램 설치</a:t>
            </a:r>
            <a:r>
              <a:rPr lang="en-US" altLang="ko-KR" sz="1400" dirty="0" smtClean="0">
                <a:solidFill>
                  <a:srgbClr val="FF0000"/>
                </a:solidFill>
              </a:rPr>
              <a:t> (32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장비에 </a:t>
            </a:r>
            <a:r>
              <a:rPr lang="en-US" altLang="ko-KR" sz="1400" dirty="0" smtClean="0">
                <a:solidFill>
                  <a:srgbClr val="FF0000"/>
                </a:solidFill>
              </a:rPr>
              <a:t>64</a:t>
            </a:r>
            <a:r>
              <a:rPr lang="ko-KR" altLang="en-US" sz="1400" dirty="0" smtClean="0">
                <a:solidFill>
                  <a:srgbClr val="FF0000"/>
                </a:solidFill>
              </a:rPr>
              <a:t>비트 프로그램 설치 할 경우 설치 </a:t>
            </a:r>
            <a:r>
              <a:rPr lang="en-US" altLang="ko-KR" sz="1400" dirty="0" smtClean="0">
                <a:solidFill>
                  <a:srgbClr val="FF0000"/>
                </a:solidFill>
              </a:rPr>
              <a:t>x)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8292" y="150920"/>
            <a:ext cx="9572656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ko-KR" sz="2800" dirty="0" smtClean="0">
                <a:solidFill>
                  <a:srgbClr val="0070C0"/>
                </a:solidFill>
              </a:rPr>
              <a:t>5-1. SQL(</a:t>
            </a:r>
            <a:r>
              <a:rPr lang="ko-KR" altLang="en-US" sz="2800" dirty="0" smtClean="0">
                <a:solidFill>
                  <a:srgbClr val="0070C0"/>
                </a:solidFill>
              </a:rPr>
              <a:t>서버</a:t>
            </a:r>
            <a:r>
              <a:rPr lang="en-US" altLang="ko-KR" sz="2800" dirty="0" smtClean="0">
                <a:solidFill>
                  <a:srgbClr val="0070C0"/>
                </a:solidFill>
              </a:rPr>
              <a:t>) </a:t>
            </a:r>
            <a:r>
              <a:rPr lang="ko-KR" altLang="en-US" sz="2800" dirty="0" smtClean="0">
                <a:solidFill>
                  <a:srgbClr val="0070C0"/>
                </a:solidFill>
              </a:rPr>
              <a:t>설치 오류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3" y="847318"/>
            <a:ext cx="5486399" cy="4439270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2152" y="837792"/>
            <a:ext cx="6053925" cy="4448796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437990" y="2343708"/>
            <a:ext cx="3231664" cy="15802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10796534" y="4910837"/>
            <a:ext cx="975257" cy="37575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672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320</Words>
  <Application>Microsoft Office PowerPoint</Application>
  <PresentationFormat>와이드스크린</PresentationFormat>
  <Paragraphs>47</Paragraphs>
  <Slides>15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9" baseType="lpstr">
      <vt:lpstr>맑은 고딕</vt:lpstr>
      <vt:lpstr>Arial</vt:lpstr>
      <vt:lpstr>Calisto MT</vt:lpstr>
      <vt:lpstr>Office 테마</vt:lpstr>
      <vt:lpstr>POPs Plus (Window 7, 10 설치가능) (전체 VAN 공통사용가능) 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CWJ</dc:creator>
  <cp:lastModifiedBy>CWJ</cp:lastModifiedBy>
  <cp:revision>24</cp:revision>
  <dcterms:created xsi:type="dcterms:W3CDTF">2024-01-18T02:52:06Z</dcterms:created>
  <dcterms:modified xsi:type="dcterms:W3CDTF">2024-01-22T07:26:32Z</dcterms:modified>
</cp:coreProperties>
</file>